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F65AE0-E4E2-47FD-BCD1-88398ED8D1B8}" type="datetimeFigureOut">
              <a:rPr lang="en-US" smtClean="0"/>
              <a:pPr/>
              <a:t>7/23/2022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F65AE0-E4E2-47FD-BCD1-88398ED8D1B8}" type="datetimeFigureOut">
              <a:rPr lang="en-US" smtClean="0"/>
              <a:pPr/>
              <a:t>7/23/2022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F65AE0-E4E2-47FD-BCD1-88398ED8D1B8}" type="datetimeFigureOut">
              <a:rPr lang="en-US" smtClean="0"/>
              <a:pPr/>
              <a:t>7/23/2022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F65AE0-E4E2-47FD-BCD1-88398ED8D1B8}" type="datetimeFigureOut">
              <a:rPr lang="en-US" smtClean="0"/>
              <a:pPr/>
              <a:t>7/23/2022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F65AE0-E4E2-47FD-BCD1-88398ED8D1B8}" type="datetimeFigureOut">
              <a:rPr lang="en-US" smtClean="0"/>
              <a:pPr/>
              <a:t>7/23/2022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F65AE0-E4E2-47FD-BCD1-88398ED8D1B8}" type="datetimeFigureOut">
              <a:rPr lang="en-US" smtClean="0"/>
              <a:pPr/>
              <a:t>7/23/2022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F65AE0-E4E2-47FD-BCD1-88398ED8D1B8}" type="datetimeFigureOut">
              <a:rPr lang="en-US" smtClean="0"/>
              <a:pPr/>
              <a:t>7/23/2022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F65AE0-E4E2-47FD-BCD1-88398ED8D1B8}" type="datetimeFigureOut">
              <a:rPr lang="en-US" smtClean="0"/>
              <a:pPr/>
              <a:t>7/23/2022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F65AE0-E4E2-47FD-BCD1-88398ED8D1B8}" type="datetimeFigureOut">
              <a:rPr lang="en-US" smtClean="0"/>
              <a:pPr/>
              <a:t>7/23/2022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F65AE0-E4E2-47FD-BCD1-88398ED8D1B8}" type="datetimeFigureOut">
              <a:rPr lang="en-US" smtClean="0"/>
              <a:pPr/>
              <a:t>7/23/2022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F65AE0-E4E2-47FD-BCD1-88398ED8D1B8}" type="datetimeFigureOut">
              <a:rPr lang="en-US" smtClean="0"/>
              <a:pPr/>
              <a:t>7/23/2022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4FE8F-CC93-4182-8B47-14E85467FAC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F65AE0-E4E2-47FD-BCD1-88398ED8D1B8}" type="datetimeFigureOut">
              <a:rPr lang="en-US" smtClean="0"/>
              <a:pPr/>
              <a:t>7/23/2022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4FE8F-CC93-4182-8B47-14E85467FAC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hyperlink" Target="https://www.w3.org/Style/CSS/" TargetMode="External"/><Relationship Id="rId3" Type="http://schemas.openxmlformats.org/officeDocument/2006/relationships/hyperlink" Target="https://developer.mozilla.org/en-US/docs/Web/HTML" TargetMode="External"/><Relationship Id="rId7" Type="http://schemas.openxmlformats.org/officeDocument/2006/relationships/hyperlink" Target="https://developer.mozilla.org/en-US/docs/Glossary/XHTML" TargetMode="External"/><Relationship Id="rId2" Type="http://schemas.openxmlformats.org/officeDocument/2006/relationships/hyperlink" Target="https://developer.mozilla.org/en-US/docs/Web/API/StyleSheet" TargetMode="External"/><Relationship Id="rId1" Type="http://schemas.openxmlformats.org/officeDocument/2006/relationships/slideLayout" Target="../slideLayouts/slideLayout7.xml"/><Relationship Id="rId6" Type="http://schemas.openxmlformats.org/officeDocument/2006/relationships/hyperlink" Target="https://developer.mozilla.org/en-US/docs/Web/MathML" TargetMode="External"/><Relationship Id="rId5" Type="http://schemas.openxmlformats.org/officeDocument/2006/relationships/hyperlink" Target="https://developer.mozilla.org/en-US/docs/Web/SVG" TargetMode="External"/><Relationship Id="rId10" Type="http://schemas.openxmlformats.org/officeDocument/2006/relationships/hyperlink" Target="https://www.w3.org/TR/css/" TargetMode="External"/><Relationship Id="rId4" Type="http://schemas.openxmlformats.org/officeDocument/2006/relationships/hyperlink" Target="https://developer.mozilla.org/en-US/docs/Web/XML/XML_introduction" TargetMode="External"/><Relationship Id="rId9" Type="http://schemas.openxmlformats.org/officeDocument/2006/relationships/hyperlink" Target="https://www.w3.org/Style/CSS/current-work"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122" name="Picture 2" descr="CSS Full Form - GeeksforGeeks"/>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186309"/>
          </a:xfrm>
          <a:prstGeom prst="rect">
            <a:avLst/>
          </a:prstGeom>
        </p:spPr>
        <p:txBody>
          <a:bodyPr wrap="square">
            <a:spAutoFit/>
          </a:bodyPr>
          <a:lstStyle/>
          <a:p>
            <a:pPr algn="ctr"/>
            <a:r>
              <a:rPr lang="en-US" sz="4000" b="1" u="sng" dirty="0" smtClean="0"/>
              <a:t>CSS: CASCADING STYLE SHEETS</a:t>
            </a:r>
          </a:p>
          <a:p>
            <a:endParaRPr lang="en-US" sz="2000" b="1" dirty="0" smtClean="0"/>
          </a:p>
          <a:p>
            <a:endParaRPr lang="en-US" sz="2000" b="1" dirty="0"/>
          </a:p>
          <a:p>
            <a:pPr algn="just"/>
            <a:r>
              <a:rPr lang="en-US" sz="2000" i="1" dirty="0" smtClean="0"/>
              <a:t>Cascading </a:t>
            </a:r>
            <a:r>
              <a:rPr lang="en-US" sz="2000" i="1" dirty="0"/>
              <a:t>Style Sheets (CSS) is a </a:t>
            </a:r>
            <a:r>
              <a:rPr lang="en-US" sz="2000" i="1" u="sng" dirty="0" err="1">
                <a:hlinkClick r:id="rId2"/>
              </a:rPr>
              <a:t>stylesheet</a:t>
            </a:r>
            <a:r>
              <a:rPr lang="en-US" sz="2000" i="1" dirty="0"/>
              <a:t> language used to describe the presentation of a document written in </a:t>
            </a:r>
            <a:r>
              <a:rPr lang="en-US" sz="2000" i="1" u="sng" dirty="0">
                <a:hlinkClick r:id="rId3"/>
              </a:rPr>
              <a:t>HTML</a:t>
            </a:r>
            <a:r>
              <a:rPr lang="en-US" sz="2000" i="1" dirty="0"/>
              <a:t> or </a:t>
            </a:r>
            <a:r>
              <a:rPr lang="en-US" sz="2000" i="1" u="sng" dirty="0">
                <a:hlinkClick r:id="rId4"/>
              </a:rPr>
              <a:t>XML</a:t>
            </a:r>
            <a:r>
              <a:rPr lang="en-US" sz="2000" i="1" dirty="0"/>
              <a:t> (including XML dialects such as </a:t>
            </a:r>
            <a:r>
              <a:rPr lang="en-US" sz="2000" i="1" u="sng" dirty="0">
                <a:hlinkClick r:id="rId5"/>
              </a:rPr>
              <a:t>SVG</a:t>
            </a:r>
            <a:r>
              <a:rPr lang="en-US" sz="2000" i="1" dirty="0"/>
              <a:t>, </a:t>
            </a:r>
            <a:r>
              <a:rPr lang="en-US" sz="2000" i="1" u="sng" dirty="0" err="1">
                <a:hlinkClick r:id="rId6"/>
              </a:rPr>
              <a:t>MathML</a:t>
            </a:r>
            <a:r>
              <a:rPr lang="en-US" sz="2000" i="1" dirty="0"/>
              <a:t> or </a:t>
            </a:r>
            <a:r>
              <a:rPr lang="en-US" sz="2000" i="1" u="sng" dirty="0">
                <a:hlinkClick r:id="rId7"/>
              </a:rPr>
              <a:t>XHTML</a:t>
            </a:r>
            <a:r>
              <a:rPr lang="en-US" sz="2000" i="1" dirty="0"/>
              <a:t>). CSS describes how elements should be rendered on screen, on paper, in speech, or on other media.</a:t>
            </a:r>
          </a:p>
          <a:p>
            <a:pPr algn="just"/>
            <a:r>
              <a:rPr lang="en-US" sz="2000" i="1" dirty="0"/>
              <a:t>CSS is among the core languages of the open web and is standardized across Web browsers according to </a:t>
            </a:r>
            <a:r>
              <a:rPr lang="en-US" sz="2000" i="1" u="sng" dirty="0">
                <a:hlinkClick r:id="rId8"/>
              </a:rPr>
              <a:t>W3C specifications</a:t>
            </a:r>
            <a:r>
              <a:rPr lang="en-US" sz="2000" i="1" dirty="0"/>
              <a:t>. Previously, development of various parts of CSS specification was done synchronously, which allowed versioning of the latest recommendations. You might have heard about CSS1, CSS2.1, CSS3. However, CSS4 has never become an official version.</a:t>
            </a:r>
          </a:p>
          <a:p>
            <a:pPr algn="just"/>
            <a:r>
              <a:rPr lang="en-US" sz="2000" i="1" dirty="0"/>
              <a:t>From CSS3, the scope of the specification increased significantly and the progress on different CSS modules started to differ so much, that it became more effective to </a:t>
            </a:r>
            <a:r>
              <a:rPr lang="en-US" sz="2000" i="1" u="sng" dirty="0">
                <a:hlinkClick r:id="rId9"/>
              </a:rPr>
              <a:t>develop and release recommendations separately per module</a:t>
            </a:r>
            <a:r>
              <a:rPr lang="en-US" sz="2000" i="1" dirty="0"/>
              <a:t>. Instead of versioning the CSS specification, W3C now periodically takes a snapshot of </a:t>
            </a:r>
            <a:r>
              <a:rPr lang="en-US" sz="2000" i="1" u="sng" dirty="0">
                <a:hlinkClick r:id="rId10"/>
              </a:rPr>
              <a:t>the latest stable state of the CSS specification</a:t>
            </a:r>
            <a:r>
              <a:rPr lang="en-US" sz="2000" i="1" dirty="0"/>
              <a:t>.</a:t>
            </a:r>
          </a:p>
          <a:p>
            <a:pPr algn="just"/>
            <a:r>
              <a:rPr lang="en-US" i="1" dirty="0" smtClean="0"/>
              <a:t/>
            </a:r>
            <a:br>
              <a:rPr lang="en-US" i="1" dirty="0" smtClean="0"/>
            </a:br>
            <a:endParaRPr lang="en-US"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0"/>
            <a:ext cx="9144000" cy="6341091"/>
          </a:xfrm>
          <a:prstGeom prst="rect">
            <a:avLst/>
          </a:prstGeom>
          <a:solidFill>
            <a:srgbClr val="FFFFFF"/>
          </a:solidFill>
          <a:ln w="9525">
            <a:noFill/>
            <a:miter lim="800000"/>
            <a:headEnd/>
            <a:tailEnd/>
          </a:ln>
          <a:effectLst/>
        </p:spPr>
        <p:txBody>
          <a:bodyPr vert="horz" wrap="square" lIns="0" tIns="0" rIns="0" bIns="214245"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sng" strike="noStrike" cap="none" normalizeH="0" baseline="0" dirty="0" smtClean="0">
                <a:ln>
                  <a:noFill/>
                </a:ln>
                <a:solidFill>
                  <a:srgbClr val="273239"/>
                </a:solidFill>
                <a:effectLst>
                  <a:outerShdw blurRad="38100" dist="38100" dir="2700000" algn="tl">
                    <a:srgbClr val="000000">
                      <a:alpha val="43137"/>
                    </a:srgbClr>
                  </a:outerShdw>
                </a:effectLst>
                <a:latin typeface="sofia-pro"/>
                <a:cs typeface="Arial" pitchFamily="34" charset="0"/>
              </a:rPr>
              <a:t>Types of CSS (Cascading Style Sheet)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rgbClr val="273239"/>
              </a:solidFill>
              <a:effectLst/>
              <a:latin typeface="sofia-pro"/>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1" i="0" u="sng" strike="noStrike" cap="none" normalizeH="0" baseline="0" dirty="0" smtClean="0">
                <a:ln>
                  <a:noFill/>
                </a:ln>
                <a:solidFill>
                  <a:srgbClr val="273239"/>
                </a:solidFill>
                <a:effectLst/>
                <a:latin typeface="sofia-pro"/>
                <a:cs typeface="Arial" pitchFamily="34" charset="0"/>
              </a:rPr>
              <a:t>Difficulty Level : </a:t>
            </a:r>
            <a:r>
              <a:rPr kumimoji="0" lang="en-US" sz="2800" b="0" i="0" u="none" strike="noStrike" cap="none" normalizeH="0" baseline="0" dirty="0" smtClean="0">
                <a:ln>
                  <a:noFill/>
                </a:ln>
                <a:solidFill>
                  <a:srgbClr val="273239"/>
                </a:solidFill>
                <a:effectLst/>
                <a:latin typeface="sofia-pro"/>
                <a:cs typeface="Arial" pitchFamily="34" charset="0"/>
              </a:rPr>
              <a:t>easy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1" i="0" u="sng" strike="noStrike" cap="none" normalizeH="0" baseline="0" dirty="0" smtClean="0">
                <a:ln>
                  <a:noFill/>
                </a:ln>
                <a:solidFill>
                  <a:srgbClr val="273239"/>
                </a:solidFill>
                <a:effectLst/>
                <a:latin typeface="sofia-pro"/>
                <a:cs typeface="Arial" pitchFamily="34" charset="0"/>
              </a:rPr>
              <a:t>Last Updated :</a:t>
            </a:r>
            <a:r>
              <a:rPr kumimoji="0" lang="en-US" sz="2800" b="0" i="0" u="none" strike="noStrike" cap="none" normalizeH="0" baseline="0" dirty="0" smtClean="0">
                <a:ln>
                  <a:noFill/>
                </a:ln>
                <a:solidFill>
                  <a:srgbClr val="273239"/>
                </a:solidFill>
                <a:effectLst/>
                <a:latin typeface="sofia-pro"/>
                <a:cs typeface="Arial" pitchFamily="34" charset="0"/>
              </a:rPr>
              <a:t> 30 Jun, 2022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273239"/>
                </a:solidFill>
                <a:effectLst/>
                <a:latin typeface="var(--font-din)"/>
                <a:cs typeface="Arial" pitchFamily="34" charset="0"/>
              </a:rPr>
              <a:t>Cascading Style Sheet(CSS) is used to set the style in web pages that contain HTML elements. It sets the background color, font-size, font-family, color, … etc property of elements on a web page. </a:t>
            </a:r>
            <a:br>
              <a:rPr kumimoji="0" lang="en-US" sz="2800" b="0" i="0" u="none" strike="noStrike" cap="none" normalizeH="0" baseline="0" dirty="0" smtClean="0">
                <a:ln>
                  <a:noFill/>
                </a:ln>
                <a:solidFill>
                  <a:srgbClr val="273239"/>
                </a:solidFill>
                <a:effectLst/>
                <a:latin typeface="var(--font-din)"/>
                <a:cs typeface="Arial" pitchFamily="34" charset="0"/>
              </a:rPr>
            </a:br>
            <a:r>
              <a:rPr kumimoji="0" lang="en-US" sz="2800" b="0" i="0" u="none" strike="noStrike" cap="none" normalizeH="0" baseline="0" dirty="0" smtClean="0">
                <a:ln>
                  <a:noFill/>
                </a:ln>
                <a:solidFill>
                  <a:srgbClr val="273239"/>
                </a:solidFill>
                <a:effectLst/>
                <a:latin typeface="var(--font-din)"/>
                <a:cs typeface="Arial" pitchFamily="34" charset="0"/>
              </a:rPr>
              <a:t>There are three types of CSS which are given below: </a:t>
            </a:r>
            <a:br>
              <a:rPr kumimoji="0" lang="en-US" sz="2800" b="0" i="0" u="none" strike="noStrike" cap="none" normalizeH="0" baseline="0" dirty="0" smtClean="0">
                <a:ln>
                  <a:noFill/>
                </a:ln>
                <a:solidFill>
                  <a:srgbClr val="273239"/>
                </a:solidFill>
                <a:effectLst/>
                <a:latin typeface="var(--font-din)"/>
                <a:cs typeface="Arial" pitchFamily="34" charset="0"/>
              </a:rPr>
            </a:br>
            <a:r>
              <a:rPr kumimoji="0" lang="en-US" sz="2800" b="0" i="0" u="none" strike="noStrike" cap="none" normalizeH="0" baseline="0" dirty="0" smtClean="0">
                <a:ln>
                  <a:noFill/>
                </a:ln>
                <a:solidFill>
                  <a:srgbClr val="273239"/>
                </a:solidFill>
                <a:effectLst/>
                <a:latin typeface="var(--font-din)"/>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rgbClr val="273239"/>
                </a:solidFill>
                <a:effectLst/>
                <a:latin typeface="var(--font-din)"/>
                <a:cs typeface="Arial" pitchFamily="34" charset="0"/>
              </a:rPr>
              <a:t>Inline CSS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rgbClr val="273239"/>
                </a:solidFill>
                <a:effectLst/>
                <a:latin typeface="var(--font-din)"/>
                <a:cs typeface="Arial" pitchFamily="34" charset="0"/>
              </a:rPr>
              <a:t>Internal or Embedded CSS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rgbClr val="273239"/>
                </a:solidFill>
                <a:effectLst/>
                <a:latin typeface="var(--font-din)"/>
                <a:cs typeface="Arial" pitchFamily="34" charset="0"/>
              </a:rPr>
              <a:t>External CSS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309420"/>
          </a:xfrm>
          <a:prstGeom prst="rect">
            <a:avLst/>
          </a:prstGeom>
        </p:spPr>
        <p:txBody>
          <a:bodyPr wrap="square">
            <a:spAutoFit/>
          </a:bodyPr>
          <a:lstStyle/>
          <a:p>
            <a:pPr algn="ctr"/>
            <a:r>
              <a:rPr lang="en-US" sz="4400" b="1" u="sng" dirty="0" smtClean="0">
                <a:effectLst>
                  <a:outerShdw blurRad="38100" dist="38100" dir="2700000" algn="tl">
                    <a:srgbClr val="000000">
                      <a:alpha val="43137"/>
                    </a:srgbClr>
                  </a:outerShdw>
                </a:effectLst>
              </a:rPr>
              <a:t>ADVANTAGES OF CSS</a:t>
            </a:r>
          </a:p>
          <a:p>
            <a:pPr marL="457200" indent="-457200">
              <a:buFont typeface="+mj-lt"/>
              <a:buAutoNum type="arabicPeriod"/>
            </a:pPr>
            <a:r>
              <a:rPr lang="en-US" sz="2000" b="1" i="1" dirty="0" smtClean="0"/>
              <a:t>CSS </a:t>
            </a:r>
            <a:r>
              <a:rPr lang="en-US" sz="2000" b="1" i="1" dirty="0"/>
              <a:t>saves time</a:t>
            </a:r>
            <a:r>
              <a:rPr lang="en-US" sz="2000" i="1" dirty="0"/>
              <a:t> − You can write CSS once and then reuse same sheet in multiple HTML pages. You can define a style for each HTML element and apply it to as many Web pages as you want.</a:t>
            </a:r>
          </a:p>
          <a:p>
            <a:pPr marL="457200" indent="-457200">
              <a:buFont typeface="+mj-lt"/>
              <a:buAutoNum type="arabicPeriod"/>
            </a:pPr>
            <a:r>
              <a:rPr lang="en-US" sz="2000" b="1" i="1" dirty="0"/>
              <a:t>Pages load faster</a:t>
            </a:r>
            <a:r>
              <a:rPr lang="en-US" sz="2000" i="1" dirty="0"/>
              <a:t> − If you are using CSS, you do not need to write HTML tag attributes every time. Just write one CSS rule of a tag and apply it to all the occurrences of that tag. So less code means faster download times.</a:t>
            </a:r>
          </a:p>
          <a:p>
            <a:pPr marL="457200" indent="-457200">
              <a:buFont typeface="+mj-lt"/>
              <a:buAutoNum type="arabicPeriod"/>
            </a:pPr>
            <a:r>
              <a:rPr lang="en-US" sz="2000" b="1" i="1" dirty="0"/>
              <a:t>Easy maintenance</a:t>
            </a:r>
            <a:r>
              <a:rPr lang="en-US" sz="2000" i="1" dirty="0"/>
              <a:t> − To make a global change, simply change the style, and all elements in all the web pages will be updated automatically.</a:t>
            </a:r>
          </a:p>
          <a:p>
            <a:pPr marL="457200" indent="-457200">
              <a:buFont typeface="+mj-lt"/>
              <a:buAutoNum type="arabicPeriod"/>
            </a:pPr>
            <a:r>
              <a:rPr lang="en-US" sz="2000" b="1" i="1" dirty="0"/>
              <a:t>Superior styles to HTML</a:t>
            </a:r>
            <a:r>
              <a:rPr lang="en-US" sz="2000" i="1" dirty="0"/>
              <a:t> − CSS has a much wider array of attributes than HTML, so you can give a far better look to your HTML page in comparison to HTML attributes.</a:t>
            </a:r>
          </a:p>
          <a:p>
            <a:pPr marL="457200" indent="-457200">
              <a:buFont typeface="+mj-lt"/>
              <a:buAutoNum type="arabicPeriod"/>
            </a:pPr>
            <a:r>
              <a:rPr lang="en-US" sz="2000" b="1" i="1" dirty="0"/>
              <a:t>Multiple Device Compatibility</a:t>
            </a:r>
            <a:r>
              <a:rPr lang="en-US" sz="2000" i="1" dirty="0"/>
              <a:t> − Style sheets allow content to be optimized for more than one type of device. By using the same HTML document, different versions of a website can be presented for handheld devices such as PDAs and cell phones or for printing.</a:t>
            </a:r>
          </a:p>
          <a:p>
            <a:pPr marL="457200" indent="-457200">
              <a:buFont typeface="+mj-lt"/>
              <a:buAutoNum type="arabicPeriod"/>
            </a:pPr>
            <a:r>
              <a:rPr lang="en-US" sz="2000" b="1" i="1" dirty="0"/>
              <a:t>Global web standards</a:t>
            </a:r>
            <a:r>
              <a:rPr lang="en-US" sz="2000" i="1" dirty="0"/>
              <a:t> − Now HTML attributes are being deprecated and it is being recommended to use CSS. So its a good idea to start using CSS in all the HTML pages to make them compatible to future browsers.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eat Job! How to Craft the Best Business Thank You Cards"/>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29</Words>
  <Application>Microsoft Office PowerPoint</Application>
  <PresentationFormat>On-screen Show (4:3)</PresentationFormat>
  <Paragraphs>22</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Os</dc:creator>
  <cp:lastModifiedBy>Os</cp:lastModifiedBy>
  <cp:revision>2</cp:revision>
  <dcterms:created xsi:type="dcterms:W3CDTF">2022-07-23T05:58:50Z</dcterms:created>
  <dcterms:modified xsi:type="dcterms:W3CDTF">2022-07-23T06:18:13Z</dcterms:modified>
</cp:coreProperties>
</file>